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35"/>
  </p:notesMasterIdLst>
  <p:sldIdLst>
    <p:sldId id="256" r:id="rId5"/>
    <p:sldId id="303" r:id="rId6"/>
    <p:sldId id="257" r:id="rId7"/>
    <p:sldId id="282" r:id="rId8"/>
    <p:sldId id="259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67" r:id="rId21"/>
    <p:sldId id="294" r:id="rId22"/>
    <p:sldId id="269" r:id="rId23"/>
    <p:sldId id="295" r:id="rId24"/>
    <p:sldId id="271" r:id="rId25"/>
    <p:sldId id="296" r:id="rId26"/>
    <p:sldId id="273" r:id="rId27"/>
    <p:sldId id="297" r:id="rId28"/>
    <p:sldId id="298" r:id="rId29"/>
    <p:sldId id="299" r:id="rId30"/>
    <p:sldId id="300" r:id="rId31"/>
    <p:sldId id="301" r:id="rId32"/>
    <p:sldId id="278" r:id="rId33"/>
    <p:sldId id="302" r:id="rId3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ヒラギノ角ゴ Pro W3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ヒラギノ角ゴ Pro W3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ヒラギノ角ゴ Pro W3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ヒラギノ角ゴ Pro W3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ヒラギノ角ゴ Pro W3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ヒラギノ角ゴ Pro W3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ヒラギノ角ゴ Pro W3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ヒラギノ角ゴ Pro W3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ヒラギノ角ゴ Pro W3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41A4"/>
    <a:srgbClr val="4001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>
        <a:font>
          <a:latin typeface="ヒラギノ角ゴ ProN W3"/>
          <a:ea typeface="ヒラギノ角ゴ ProN W3"/>
          <a:cs typeface="ヒラギノ角ゴ ProN W3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C8D8F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C8D8F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446"/>
    <p:restoredTop sz="96197"/>
  </p:normalViewPr>
  <p:slideViewPr>
    <p:cSldViewPr snapToGrid="0" snapToObjects="1">
      <p:cViewPr varScale="1">
        <p:scale>
          <a:sx n="87" d="100"/>
          <a:sy n="87" d="100"/>
        </p:scale>
        <p:origin x="18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g>
</file>

<file path=ppt/media/image10.jpeg>
</file>

<file path=ppt/media/image11.jpeg>
</file>

<file path=ppt/media/image12.png>
</file>

<file path=ppt/media/image13.tif>
</file>

<file path=ppt/media/image2.png>
</file>

<file path=ppt/media/image3.png>
</file>

<file path=ppt/media/image4.gif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53" name="Shape 15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 b="0" i="0">
        <a:latin typeface="Yu Gothic Medium" panose="020B0400000000000000" pitchFamily="34" charset="-128"/>
        <a:ea typeface="Yu Gothic Medium" panose="020B0400000000000000" pitchFamily="34" charset="-128"/>
        <a:cs typeface="+mn-cs"/>
        <a:sym typeface="ヒラギノ角ゴ Pro W3"/>
      </a:defRPr>
    </a:lvl1pPr>
    <a:lvl2pPr indent="228600" defTabSz="584200" latinLnBrk="0">
      <a:defRPr sz="2200">
        <a:latin typeface="+mn-lt"/>
        <a:ea typeface="+mn-ea"/>
        <a:cs typeface="+mn-cs"/>
        <a:sym typeface="ヒラギノ角ゴ Pro W3"/>
      </a:defRPr>
    </a:lvl2pPr>
    <a:lvl3pPr indent="457200" defTabSz="584200" latinLnBrk="0">
      <a:defRPr sz="2200">
        <a:latin typeface="+mn-lt"/>
        <a:ea typeface="+mn-ea"/>
        <a:cs typeface="+mn-cs"/>
        <a:sym typeface="ヒラギノ角ゴ Pro W3"/>
      </a:defRPr>
    </a:lvl3pPr>
    <a:lvl4pPr indent="685800" defTabSz="584200" latinLnBrk="0">
      <a:defRPr sz="2200">
        <a:latin typeface="+mn-lt"/>
        <a:ea typeface="+mn-ea"/>
        <a:cs typeface="+mn-cs"/>
        <a:sym typeface="ヒラギノ角ゴ Pro W3"/>
      </a:defRPr>
    </a:lvl4pPr>
    <a:lvl5pPr indent="914400" defTabSz="584200" latinLnBrk="0">
      <a:defRPr sz="2200">
        <a:latin typeface="+mn-lt"/>
        <a:ea typeface="+mn-ea"/>
        <a:cs typeface="+mn-cs"/>
        <a:sym typeface="ヒラギノ角ゴ Pro W3"/>
      </a:defRPr>
    </a:lvl5pPr>
    <a:lvl6pPr indent="1143000" defTabSz="584200" latinLnBrk="0">
      <a:defRPr sz="2200">
        <a:latin typeface="+mn-lt"/>
        <a:ea typeface="+mn-ea"/>
        <a:cs typeface="+mn-cs"/>
        <a:sym typeface="ヒラギノ角ゴ Pro W3"/>
      </a:defRPr>
    </a:lvl6pPr>
    <a:lvl7pPr indent="1371600" defTabSz="584200" latinLnBrk="0">
      <a:defRPr sz="2200">
        <a:latin typeface="+mn-lt"/>
        <a:ea typeface="+mn-ea"/>
        <a:cs typeface="+mn-cs"/>
        <a:sym typeface="ヒラギノ角ゴ Pro W3"/>
      </a:defRPr>
    </a:lvl7pPr>
    <a:lvl8pPr indent="1600200" defTabSz="584200" latinLnBrk="0">
      <a:defRPr sz="2200">
        <a:latin typeface="+mn-lt"/>
        <a:ea typeface="+mn-ea"/>
        <a:cs typeface="+mn-cs"/>
        <a:sym typeface="ヒラギノ角ゴ Pro W3"/>
      </a:defRPr>
    </a:lvl8pPr>
    <a:lvl9pPr indent="1828800" defTabSz="584200" latinLnBrk="0">
      <a:defRPr sz="2200">
        <a:latin typeface="+mn-lt"/>
        <a:ea typeface="+mn-ea"/>
        <a:cs typeface="+mn-cs"/>
        <a:sym typeface="ヒラギノ角ゴ Pro W3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24733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solidFill>
                  <a:srgbClr val="FF2D21"/>
                </a:solidFill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b="1" dirty="0">
                <a:latin typeface="Yu Gothic" panose="020B0400000000000000" pitchFamily="34" charset="-128"/>
                <a:ea typeface="Yu Gothic" panose="020B0400000000000000" pitchFamily="34" charset="-128"/>
              </a:rPr>
              <a:t>◆解説を６０分以内で終える。今日はスピーディに。</a:t>
            </a:r>
            <a:endParaRPr b="1" dirty="0">
              <a:solidFill>
                <a:srgbClr val="000000"/>
              </a:solidFill>
              <a:latin typeface="Yu Gothic" panose="020B0400000000000000" pitchFamily="34" charset="-128"/>
              <a:ea typeface="Yu Gothic" panose="020B0400000000000000" pitchFamily="34" charset="-128"/>
              <a:cs typeface="Helvetica"/>
              <a:sym typeface="Helvetica"/>
            </a:endParaRPr>
          </a:p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solidFill>
                  <a:srgbClr val="FF2D21"/>
                </a:solidFill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b="1" dirty="0">
                <a:latin typeface="Yu Gothic" panose="020B0400000000000000" pitchFamily="34" charset="-128"/>
                <a:ea typeface="Yu Gothic" panose="020B0400000000000000" pitchFamily="34" charset="-128"/>
              </a:rPr>
              <a:t>◆</a:t>
            </a:r>
            <a:r>
              <a:rPr b="1" dirty="0" err="1">
                <a:latin typeface="Yu Gothic" panose="020B0400000000000000" pitchFamily="34" charset="-128"/>
                <a:ea typeface="Yu Gothic" panose="020B0400000000000000" pitchFamily="34" charset="-128"/>
              </a:rPr>
              <a:t>与えられた＝アイデアを固めていく行程</a:t>
            </a:r>
            <a:r>
              <a:rPr b="1" dirty="0">
                <a:latin typeface="Yu Gothic" panose="020B0400000000000000" pitchFamily="34" charset="-128"/>
                <a:ea typeface="Yu Gothic" panose="020B0400000000000000" pitchFamily="34" charset="-128"/>
              </a:rPr>
              <a:t>　CT11＝アイデアを膨らます行程</a:t>
            </a:r>
            <a:endParaRPr b="1" dirty="0">
              <a:solidFill>
                <a:srgbClr val="000000"/>
              </a:solidFill>
              <a:latin typeface="Yu Gothic" panose="020B0400000000000000" pitchFamily="34" charset="-128"/>
              <a:ea typeface="Yu Gothic" panose="020B0400000000000000" pitchFamily="34" charset="-128"/>
              <a:cs typeface="Helvetica"/>
              <a:sym typeface="Helvetica"/>
            </a:endParaRPr>
          </a:p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solidFill>
                  <a:srgbClr val="FF2D21"/>
                </a:solidFill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b="1" dirty="0">
                <a:latin typeface="Yu Gothic" panose="020B0400000000000000" pitchFamily="34" charset="-128"/>
                <a:ea typeface="Yu Gothic" panose="020B0400000000000000" pitchFamily="34" charset="-128"/>
              </a:rPr>
              <a:t>◆</a:t>
            </a:r>
            <a:r>
              <a:rPr b="1" dirty="0" err="1">
                <a:latin typeface="Yu Gothic" panose="020B0400000000000000" pitchFamily="34" charset="-128"/>
                <a:ea typeface="Yu Gothic" panose="020B0400000000000000" pitchFamily="34" charset="-128"/>
              </a:rPr>
              <a:t>感覚的ではなく、なぜそうなるのかを説明できるように進める</a:t>
            </a:r>
            <a:r>
              <a:rPr b="1" dirty="0">
                <a:latin typeface="Yu Gothic" panose="020B0400000000000000" pitchFamily="34" charset="-128"/>
                <a:ea typeface="Yu Gothic" panose="020B0400000000000000" pitchFamily="34" charset="-128"/>
              </a:rPr>
              <a:t>。</a:t>
            </a:r>
            <a:endParaRPr b="1" dirty="0">
              <a:solidFill>
                <a:srgbClr val="000000"/>
              </a:solidFill>
              <a:latin typeface="Yu Gothic" panose="020B0400000000000000" pitchFamily="34" charset="-128"/>
              <a:ea typeface="Yu Gothic" panose="020B0400000000000000" pitchFamily="34" charset="-128"/>
              <a:cs typeface="Helvetica"/>
              <a:sym typeface="Helvetica"/>
            </a:endParaRPr>
          </a:p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solidFill>
                  <a:srgbClr val="FF2D21"/>
                </a:solidFill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b="1" dirty="0">
                <a:latin typeface="Yu Gothic" panose="020B0400000000000000" pitchFamily="34" charset="-128"/>
                <a:ea typeface="Yu Gothic" panose="020B0400000000000000" pitchFamily="34" charset="-128"/>
              </a:rPr>
              <a:t>◆</a:t>
            </a:r>
            <a:r>
              <a:rPr b="1" dirty="0" err="1">
                <a:latin typeface="Yu Gothic" panose="020B0400000000000000" pitchFamily="34" charset="-128"/>
                <a:ea typeface="Yu Gothic" panose="020B0400000000000000" pitchFamily="34" charset="-128"/>
              </a:rPr>
              <a:t>基本的にグループ演習科目です</a:t>
            </a:r>
            <a:r>
              <a:rPr b="1" dirty="0">
                <a:latin typeface="Yu Gothic" panose="020B0400000000000000" pitchFamily="34" charset="-128"/>
                <a:ea typeface="Yu Gothic" panose="020B0400000000000000" pitchFamily="34" charset="-128"/>
              </a:rPr>
              <a:t>。</a:t>
            </a:r>
            <a:endParaRPr b="1" dirty="0">
              <a:solidFill>
                <a:srgbClr val="000000"/>
              </a:solidFill>
              <a:latin typeface="Yu Gothic" panose="020B0400000000000000" pitchFamily="34" charset="-128"/>
              <a:ea typeface="Yu Gothic" panose="020B0400000000000000" pitchFamily="34" charset="-128"/>
              <a:cs typeface="Helvetica"/>
              <a:sym typeface="Helvetica"/>
            </a:endParaRPr>
          </a:p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14557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458747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79925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63382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506226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1971642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9056167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b="1" dirty="0">
              <a:solidFill>
                <a:srgbClr val="000000"/>
              </a:solidFill>
              <a:latin typeface="Yu Gothic" panose="020B0400000000000000" pitchFamily="34" charset="-128"/>
              <a:ea typeface="Yu Gothic" panose="020B0400000000000000" pitchFamily="34" charset="-128"/>
              <a:cs typeface="Helvetica"/>
              <a:sym typeface="Helvetica"/>
            </a:endParaRPr>
          </a:p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1595622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8006015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46371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10907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84852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56722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7921659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02183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50490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8507980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63" name="Shape 1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66762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タイトル &amp; 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テキスト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12" name="本文レベル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  <a:lvl2pPr marL="0" indent="0" algn="ctr">
              <a:spcBef>
                <a:spcPts val="0"/>
              </a:spcBef>
              <a:buSzTx/>
              <a:buNone/>
              <a:defRPr sz="36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2pPr>
            <a:lvl3pPr marL="0" indent="0" algn="ctr">
              <a:spcBef>
                <a:spcPts val="0"/>
              </a:spcBef>
              <a:buSzTx/>
              <a:buNone/>
              <a:defRPr sz="36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3pPr>
            <a:lvl4pPr marL="0" indent="0" algn="ctr">
              <a:spcBef>
                <a:spcPts val="0"/>
              </a:spcBef>
              <a:buSzTx/>
              <a:buNone/>
              <a:defRPr sz="36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4pPr>
            <a:lvl5pPr marL="0" indent="0" algn="ctr">
              <a:spcBef>
                <a:spcPts val="0"/>
              </a:spcBef>
              <a:buSzTx/>
              <a:buNone/>
              <a:defRPr sz="36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5pPr>
          </a:lstStyle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13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画像（縦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イメージ"/>
          <p:cNvSpPr>
            <a:spLocks noGrp="1"/>
          </p:cNvSpPr>
          <p:nvPr>
            <p:ph type="pic" sz="half" idx="13"/>
          </p:nvPr>
        </p:nvSpPr>
        <p:spPr>
          <a:xfrm>
            <a:off x="6946900" y="1447800"/>
            <a:ext cx="4572000" cy="6853881"/>
          </a:xfrm>
          <a:prstGeom prst="rect">
            <a:avLst/>
          </a:prstGeom>
        </p:spPr>
        <p:txBody>
          <a:bodyPr lIns="91439" tIns="45719" rIns="91439" bIns="45719" anchor="t"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endParaRPr dirty="0"/>
          </a:p>
        </p:txBody>
      </p:sp>
      <p:sp>
        <p:nvSpPr>
          <p:cNvPr id="88" name="タイトルテキスト"/>
          <p:cNvSpPr txBox="1">
            <a:spLocks noGrp="1"/>
          </p:cNvSpPr>
          <p:nvPr>
            <p:ph type="title"/>
          </p:nvPr>
        </p:nvSpPr>
        <p:spPr>
          <a:xfrm>
            <a:off x="635000" y="1524000"/>
            <a:ext cx="5867400" cy="3302000"/>
          </a:xfrm>
          <a:prstGeom prst="rect">
            <a:avLst/>
          </a:prstGeom>
        </p:spPr>
        <p:txBody>
          <a:bodyPr anchor="b"/>
          <a:lstStyle>
            <a:lvl1pPr>
              <a:defRPr sz="70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89" name="本文レベル1…"/>
          <p:cNvSpPr txBox="1">
            <a:spLocks noGrp="1"/>
          </p:cNvSpPr>
          <p:nvPr>
            <p:ph type="body" sz="quarter" idx="1"/>
          </p:nvPr>
        </p:nvSpPr>
        <p:spPr>
          <a:xfrm>
            <a:off x="635000" y="4902200"/>
            <a:ext cx="5867400" cy="3302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4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  <a:lvl2pPr marL="0" indent="0" algn="ctr">
              <a:spcBef>
                <a:spcPts val="0"/>
              </a:spcBef>
              <a:buSzTx/>
              <a:buNone/>
              <a:defRPr sz="34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2pPr>
            <a:lvl3pPr marL="0" indent="0" algn="ctr">
              <a:spcBef>
                <a:spcPts val="0"/>
              </a:spcBef>
              <a:buSzTx/>
              <a:buNone/>
              <a:defRPr sz="34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3pPr>
            <a:lvl4pPr marL="0" indent="0" algn="ctr">
              <a:spcBef>
                <a:spcPts val="0"/>
              </a:spcBef>
              <a:buSzTx/>
              <a:buNone/>
              <a:defRPr sz="34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4pPr>
            <a:lvl5pPr marL="0" indent="0" algn="ctr">
              <a:spcBef>
                <a:spcPts val="0"/>
              </a:spcBef>
              <a:buSzTx/>
              <a:buNone/>
              <a:defRPr sz="34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5pPr>
          </a:lstStyle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90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画像（縦長、反射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イメージ"/>
          <p:cNvSpPr>
            <a:spLocks noGrp="1"/>
          </p:cNvSpPr>
          <p:nvPr>
            <p:ph type="pic" sz="half" idx="13"/>
          </p:nvPr>
        </p:nvSpPr>
        <p:spPr>
          <a:xfrm>
            <a:off x="6946900" y="1447800"/>
            <a:ext cx="4572000" cy="6853881"/>
          </a:xfrm>
          <a:prstGeom prst="rect">
            <a:avLst/>
          </a:prstGeom>
          <a:effectLst>
            <a:reflection stA="50000" endPos="40000" dir="5400000" sy="-100000" algn="bl" rotWithShape="0"/>
          </a:effectLst>
        </p:spPr>
        <p:txBody>
          <a:bodyPr lIns="91439" tIns="45719" rIns="91439" bIns="45719" anchor="t"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endParaRPr dirty="0"/>
          </a:p>
        </p:txBody>
      </p:sp>
      <p:sp>
        <p:nvSpPr>
          <p:cNvPr id="98" name="タイトルテキスト"/>
          <p:cNvSpPr txBox="1">
            <a:spLocks noGrp="1"/>
          </p:cNvSpPr>
          <p:nvPr>
            <p:ph type="title"/>
          </p:nvPr>
        </p:nvSpPr>
        <p:spPr>
          <a:xfrm>
            <a:off x="635000" y="1524000"/>
            <a:ext cx="5867400" cy="3302000"/>
          </a:xfrm>
          <a:prstGeom prst="rect">
            <a:avLst/>
          </a:prstGeom>
        </p:spPr>
        <p:txBody>
          <a:bodyPr anchor="b"/>
          <a:lstStyle>
            <a:lvl1pPr>
              <a:defRPr sz="70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99" name="本文レベル1…"/>
          <p:cNvSpPr txBox="1">
            <a:spLocks noGrp="1"/>
          </p:cNvSpPr>
          <p:nvPr>
            <p:ph type="body" sz="quarter" idx="1"/>
          </p:nvPr>
        </p:nvSpPr>
        <p:spPr>
          <a:xfrm>
            <a:off x="635000" y="4902200"/>
            <a:ext cx="5867400" cy="3302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4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  <a:lvl2pPr marL="0" indent="0" algn="ctr">
              <a:spcBef>
                <a:spcPts val="0"/>
              </a:spcBef>
              <a:buSzTx/>
              <a:buNone/>
              <a:defRPr sz="34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2pPr>
            <a:lvl3pPr marL="0" indent="0" algn="ctr">
              <a:spcBef>
                <a:spcPts val="0"/>
              </a:spcBef>
              <a:buSzTx/>
              <a:buNone/>
              <a:defRPr sz="34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3pPr>
            <a:lvl4pPr marL="0" indent="0" algn="ctr">
              <a:spcBef>
                <a:spcPts val="0"/>
              </a:spcBef>
              <a:buSzTx/>
              <a:buNone/>
              <a:defRPr sz="34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4pPr>
            <a:lvl5pPr marL="0" indent="0" algn="ctr">
              <a:spcBef>
                <a:spcPts val="0"/>
              </a:spcBef>
              <a:buSzTx/>
              <a:buNone/>
              <a:defRPr sz="34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5pPr>
          </a:lstStyle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100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、箇条書き、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イメージ"/>
          <p:cNvSpPr>
            <a:spLocks noGrp="1"/>
          </p:cNvSpPr>
          <p:nvPr>
            <p:ph type="pic" sz="quarter" idx="13"/>
          </p:nvPr>
        </p:nvSpPr>
        <p:spPr>
          <a:xfrm>
            <a:off x="7200900" y="2578100"/>
            <a:ext cx="4064000" cy="6092339"/>
          </a:xfrm>
          <a:prstGeom prst="rect">
            <a:avLst/>
          </a:prstGeom>
        </p:spPr>
        <p:txBody>
          <a:bodyPr lIns="91439" tIns="45719" rIns="91439" bIns="45719" anchor="t"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endParaRPr dirty="0"/>
          </a:p>
        </p:txBody>
      </p:sp>
      <p:sp>
        <p:nvSpPr>
          <p:cNvPr id="108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109" name="本文レベル1…"/>
          <p:cNvSpPr txBox="1">
            <a:spLocks noGrp="1"/>
          </p:cNvSpPr>
          <p:nvPr>
            <p:ph type="body" sz="half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  <a:lvl2pPr marL="12566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2pPr>
            <a:lvl3pPr marL="1701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3pPr>
            <a:lvl4pPr marL="21456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4pPr>
            <a:lvl5pPr marL="2590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5pPr>
          </a:lstStyle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110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 &amp; 箇条書き（左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118" name="本文レベル1…"/>
          <p:cNvSpPr txBox="1">
            <a:spLocks noGrp="1"/>
          </p:cNvSpPr>
          <p:nvPr>
            <p:ph type="body" sz="half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  <a:lvl2pPr marL="12566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2pPr>
            <a:lvl3pPr marL="1701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3pPr>
            <a:lvl4pPr marL="21456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4pPr>
            <a:lvl5pPr marL="2590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5pPr>
          </a:lstStyle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119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 &amp; 箇条書き（右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127" name="本文レベル1…"/>
          <p:cNvSpPr txBox="1">
            <a:spLocks noGrp="1"/>
          </p:cNvSpPr>
          <p:nvPr>
            <p:ph type="body" sz="quarter" idx="1"/>
          </p:nvPr>
        </p:nvSpPr>
        <p:spPr>
          <a:xfrm>
            <a:off x="7772400" y="2768600"/>
            <a:ext cx="39624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  <a:lvl2pPr marL="12566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2pPr>
            <a:lvl3pPr marL="1701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3pPr>
            <a:lvl4pPr marL="21456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4pPr>
            <a:lvl5pPr marL="2590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5pPr>
          </a:lstStyle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128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 &amp; 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136" name="本文レベル1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/>
          <a:lstStyle>
            <a:lvl1pPr>
              <a:spcBef>
                <a:spcPts val="2400"/>
              </a:spcBef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1pPr>
            <a:lvl2pPr>
              <a:spcBef>
                <a:spcPts val="2400"/>
              </a:spcBef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2pPr>
            <a:lvl3pPr>
              <a:spcBef>
                <a:spcPts val="2400"/>
              </a:spcBef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3pPr>
            <a:lvl4pPr>
              <a:spcBef>
                <a:spcPts val="2400"/>
              </a:spcBef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4pPr>
            <a:lvl5pPr>
              <a:spcBef>
                <a:spcPts val="2400"/>
              </a:spcBef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5pPr>
          </a:lstStyle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137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6308498" y="9247009"/>
            <a:ext cx="375104" cy="37959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 &amp; 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タイトルテキスト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145" name="本文レベル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1pPr>
            <a:lvl2pPr marL="0" indent="0" algn="ctr">
              <a:spcBef>
                <a:spcPts val="0"/>
              </a:spcBef>
              <a:buSzTx/>
              <a:buNone/>
              <a:defRPr sz="3600"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2pPr>
            <a:lvl3pPr marL="0" indent="0" algn="ctr">
              <a:spcBef>
                <a:spcPts val="0"/>
              </a:spcBef>
              <a:buSzTx/>
              <a:buNone/>
              <a:defRPr sz="3600"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3pPr>
            <a:lvl4pPr marL="0" indent="0" algn="ctr">
              <a:spcBef>
                <a:spcPts val="0"/>
              </a:spcBef>
              <a:buSzTx/>
              <a:buNone/>
              <a:defRPr sz="3600"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4pPr>
            <a:lvl5pPr marL="0" indent="0" algn="ctr">
              <a:spcBef>
                <a:spcPts val="0"/>
              </a:spcBef>
              <a:buSzTx/>
              <a:buNone/>
              <a:defRPr sz="3600"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5pPr>
          </a:lstStyle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146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6308498" y="9247009"/>
            <a:ext cx="375104" cy="37959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  <a:cs typeface="+mj-cs"/>
                <a:sym typeface="Gill Sans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 &amp; 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21" name="本文レベル1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/>
          <a:lstStyle>
            <a:lvl1pPr>
              <a:spcBef>
                <a:spcPts val="2400"/>
              </a:spcBef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  <a:lvl2pPr>
              <a:spcBef>
                <a:spcPts val="2400"/>
              </a:spcBef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2pPr>
            <a:lvl3pPr>
              <a:spcBef>
                <a:spcPts val="2400"/>
              </a:spcBef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3pPr>
            <a:lvl4pPr>
              <a:spcBef>
                <a:spcPts val="2400"/>
              </a:spcBef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4pPr>
            <a:lvl5pPr>
              <a:spcBef>
                <a:spcPts val="2400"/>
              </a:spcBef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5pPr>
          </a:lstStyle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22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 &amp; 箇条書き（2 段組み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30" name="本文レベル1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 numCol="2" spcCol="523240" anchor="t"/>
          <a:lstStyle>
            <a:lvl1pPr marL="812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  <a:lvl2pPr marL="12566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2pPr>
            <a:lvl3pPr marL="1701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3pPr>
            <a:lvl4pPr marL="21456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4pPr>
            <a:lvl5pPr marL="2590120" indent="-494620">
              <a:spcBef>
                <a:spcPts val="3800"/>
              </a:spcBef>
              <a:defRPr sz="32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5pPr>
          </a:lstStyle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3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本文レベル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  <a:lvl2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2pPr>
            <a:lvl3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3pPr>
            <a:lvl4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4pPr>
            <a:lvl5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5pPr>
          </a:lstStyle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39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（上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タイトルテキスト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54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タイトル（中央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タイトルテキスト"/>
          <p:cNvSpPr txBox="1">
            <a:spLocks noGrp="1"/>
          </p:cNvSpPr>
          <p:nvPr>
            <p:ph type="title"/>
          </p:nvPr>
        </p:nvSpPr>
        <p:spPr>
          <a:xfrm>
            <a:off x="1270000" y="2971800"/>
            <a:ext cx="10464800" cy="38100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62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画像（横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イメージ"/>
          <p:cNvSpPr>
            <a:spLocks noGrp="1"/>
          </p:cNvSpPr>
          <p:nvPr>
            <p:ph type="pic" sz="half" idx="13"/>
          </p:nvPr>
        </p:nvSpPr>
        <p:spPr>
          <a:xfrm>
            <a:off x="2755900" y="1803400"/>
            <a:ext cx="6854401" cy="4572001"/>
          </a:xfrm>
          <a:prstGeom prst="rect">
            <a:avLst/>
          </a:prstGeom>
        </p:spPr>
        <p:txBody>
          <a:bodyPr lIns="91439" tIns="45719" rIns="91439" bIns="45719" anchor="t"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endParaRPr dirty="0"/>
          </a:p>
        </p:txBody>
      </p:sp>
      <p:sp>
        <p:nvSpPr>
          <p:cNvPr id="70" name="タイトルテキスト"/>
          <p:cNvSpPr txBox="1"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71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画像（横長、反射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イメージ"/>
          <p:cNvSpPr>
            <a:spLocks noGrp="1"/>
          </p:cNvSpPr>
          <p:nvPr>
            <p:ph type="pic" sz="half" idx="13"/>
          </p:nvPr>
        </p:nvSpPr>
        <p:spPr>
          <a:xfrm>
            <a:off x="2755900" y="1803400"/>
            <a:ext cx="6854401" cy="4572001"/>
          </a:xfrm>
          <a:prstGeom prst="rect">
            <a:avLst/>
          </a:prstGeom>
          <a:effectLst>
            <a:reflection stA="50000" endPos="40000" dir="5400000" sy="-100000" algn="bl" rotWithShape="0"/>
          </a:effectLst>
        </p:spPr>
        <p:txBody>
          <a:bodyPr lIns="91439" tIns="45719" rIns="91439" bIns="45719" anchor="t"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endParaRPr dirty="0"/>
          </a:p>
        </p:txBody>
      </p:sp>
      <p:sp>
        <p:nvSpPr>
          <p:cNvPr id="79" name="タイトルテキスト"/>
          <p:cNvSpPr txBox="1"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80" name="スライド番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41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本文レベル1…"/>
          <p:cNvSpPr txBox="1">
            <a:spLocks noGrp="1"/>
          </p:cNvSpPr>
          <p:nvPr>
            <p:ph type="body" idx="1"/>
          </p:nvPr>
        </p:nvSpPr>
        <p:spPr>
          <a:xfrm>
            <a:off x="1270000" y="1270000"/>
            <a:ext cx="10464800" cy="721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r>
              <a:rPr dirty="0"/>
              <a:t>本文レベル1</a:t>
            </a:r>
          </a:p>
          <a:p>
            <a:pPr lvl="1"/>
            <a:r>
              <a:rPr dirty="0"/>
              <a:t>本文レベル2</a:t>
            </a:r>
          </a:p>
          <a:p>
            <a:pPr lvl="2"/>
            <a:r>
              <a:rPr dirty="0"/>
              <a:t>本文レベル3</a:t>
            </a:r>
          </a:p>
          <a:p>
            <a:pPr lvl="3"/>
            <a:r>
              <a:rPr dirty="0"/>
              <a:t>本文レベル4</a:t>
            </a:r>
          </a:p>
          <a:p>
            <a:pPr lvl="4"/>
            <a:r>
              <a:rPr dirty="0"/>
              <a:t>本文レベル5</a:t>
            </a:r>
          </a:p>
        </p:txBody>
      </p:sp>
      <p:sp>
        <p:nvSpPr>
          <p:cNvPr id="3" name="タイトルテキスト"/>
          <p:cNvSpPr txBox="1"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r>
              <a:rPr dirty="0" err="1"/>
              <a:t>タイトルテキスト</a:t>
            </a:r>
            <a:endParaRPr dirty="0"/>
          </a:p>
        </p:txBody>
      </p:sp>
      <p:sp>
        <p:nvSpPr>
          <p:cNvPr id="4" name="スライド番号"/>
          <p:cNvSpPr txBox="1">
            <a:spLocks noGrp="1"/>
          </p:cNvSpPr>
          <p:nvPr>
            <p:ph type="sldNum" sz="quarter" idx="2"/>
          </p:nvPr>
        </p:nvSpPr>
        <p:spPr>
          <a:xfrm>
            <a:off x="6308498" y="9247009"/>
            <a:ext cx="375103" cy="37959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 b="0" i="0">
                <a:latin typeface="Yu Gothic Medium" panose="020B0400000000000000" pitchFamily="34" charset="-128"/>
                <a:ea typeface="Yu Gothic Medium" panose="020B0400000000000000" pitchFamily="34" charset="-128"/>
              </a:defRPr>
            </a:lvl1pPr>
          </a:lstStyle>
          <a:p>
            <a:fld id="{86CB4B4D-7CA3-9044-876B-883B54F8677D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A25313D-F640-8F4E-ADE2-C865DF986F22}"/>
              </a:ext>
            </a:extLst>
          </p:cNvPr>
          <p:cNvSpPr txBox="1"/>
          <p:nvPr userDrawn="1"/>
        </p:nvSpPr>
        <p:spPr>
          <a:xfrm>
            <a:off x="202228" y="165511"/>
            <a:ext cx="435502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ja-JP" alt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Yu Gothic Medium" panose="020B0400000000000000" pitchFamily="34" charset="-128"/>
                <a:ea typeface="Yu Gothic Medium" panose="020B0400000000000000" pitchFamily="34" charset="-128"/>
                <a:cs typeface="+mn-cs"/>
                <a:sym typeface="ヒラギノ角ゴ Pro W3"/>
              </a:rPr>
              <a:t>■</a:t>
            </a:r>
            <a:r>
              <a:rPr kumimoji="0" lang="en-US" altLang="ja-JP" sz="2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Yu Gothic Medium" panose="020B0400000000000000" pitchFamily="34" charset="-128"/>
                <a:ea typeface="Yu Gothic Medium" panose="020B0400000000000000" pitchFamily="34" charset="-128"/>
                <a:cs typeface="+mn-cs"/>
                <a:sym typeface="ヒラギノ角ゴ Pro W3"/>
              </a:rPr>
              <a:t> MK</a:t>
            </a:r>
            <a:r>
              <a:rPr kumimoji="0" lang="ja-JP" altLang="en-US" sz="24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Yu Gothic Medium" panose="020B0400000000000000" pitchFamily="34" charset="-128"/>
                <a:ea typeface="Yu Gothic Medium" panose="020B0400000000000000" pitchFamily="34" charset="-128"/>
                <a:cs typeface="+mn-cs"/>
                <a:sym typeface="ヒラギノ角ゴ Pro W3"/>
              </a:rPr>
              <a:t>コンセプトメイキング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FFFFFF"/>
          </a:solidFill>
          <a:uFillTx/>
          <a:latin typeface="Yu Gothic Medium" panose="020B0400000000000000" pitchFamily="34" charset="-128"/>
          <a:ea typeface="Yu Gothic Medium" panose="020B0400000000000000" pitchFamily="34" charset="-128"/>
          <a:cs typeface="+mn-cs"/>
          <a:sym typeface="ヒラギノ角ゴ Pro W3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9pPr>
    </p:titleStyle>
    <p:bodyStyle>
      <a:lvl1pPr marL="8890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sz="4200" b="0" i="0" u="none" strike="noStrike" cap="none" spc="0" baseline="0">
          <a:solidFill>
            <a:srgbClr val="FFFFFF"/>
          </a:solidFill>
          <a:uFillTx/>
          <a:latin typeface="Yu Gothic Medium" panose="020B0400000000000000" pitchFamily="34" charset="-128"/>
          <a:ea typeface="Yu Gothic Medium" panose="020B0400000000000000" pitchFamily="34" charset="-128"/>
          <a:cs typeface="+mn-cs"/>
          <a:sym typeface="ヒラギノ角ゴ Pro W3"/>
        </a:defRPr>
      </a:lvl1pPr>
      <a:lvl2pPr marL="13335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sz="4200" b="0" i="0" u="none" strike="noStrike" cap="none" spc="0" baseline="0">
          <a:solidFill>
            <a:srgbClr val="FFFFFF"/>
          </a:solidFill>
          <a:uFillTx/>
          <a:latin typeface="Yu Gothic Medium" panose="020B0400000000000000" pitchFamily="34" charset="-128"/>
          <a:ea typeface="Yu Gothic Medium" panose="020B0400000000000000" pitchFamily="34" charset="-128"/>
          <a:cs typeface="+mn-cs"/>
          <a:sym typeface="ヒラギノ角ゴ Pro W3"/>
        </a:defRPr>
      </a:lvl2pPr>
      <a:lvl3pPr marL="17780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sz="4200" b="0" i="0" u="none" strike="noStrike" cap="none" spc="0" baseline="0">
          <a:solidFill>
            <a:srgbClr val="FFFFFF"/>
          </a:solidFill>
          <a:uFillTx/>
          <a:latin typeface="Yu Gothic Medium" panose="020B0400000000000000" pitchFamily="34" charset="-128"/>
          <a:ea typeface="Yu Gothic Medium" panose="020B0400000000000000" pitchFamily="34" charset="-128"/>
          <a:cs typeface="+mn-cs"/>
          <a:sym typeface="ヒラギノ角ゴ Pro W3"/>
        </a:defRPr>
      </a:lvl3pPr>
      <a:lvl4pPr marL="22225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sz="4200" b="0" i="0" u="none" strike="noStrike" cap="none" spc="0" baseline="0">
          <a:solidFill>
            <a:srgbClr val="FFFFFF"/>
          </a:solidFill>
          <a:uFillTx/>
          <a:latin typeface="Yu Gothic Medium" panose="020B0400000000000000" pitchFamily="34" charset="-128"/>
          <a:ea typeface="Yu Gothic Medium" panose="020B0400000000000000" pitchFamily="34" charset="-128"/>
          <a:cs typeface="+mn-cs"/>
          <a:sym typeface="ヒラギノ角ゴ Pro W3"/>
        </a:defRPr>
      </a:lvl4pPr>
      <a:lvl5pPr marL="26670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sz="4200" b="0" i="0" u="none" strike="noStrike" cap="none" spc="0" baseline="0">
          <a:solidFill>
            <a:srgbClr val="FFFFFF"/>
          </a:solidFill>
          <a:uFillTx/>
          <a:latin typeface="Yu Gothic Medium" panose="020B0400000000000000" pitchFamily="34" charset="-128"/>
          <a:ea typeface="Yu Gothic Medium" panose="020B0400000000000000" pitchFamily="34" charset="-128"/>
          <a:cs typeface="+mn-cs"/>
          <a:sym typeface="ヒラギノ角ゴ Pro W3"/>
        </a:defRPr>
      </a:lvl5pPr>
      <a:lvl6pPr marL="30226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sz="4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6pPr>
      <a:lvl7pPr marL="33782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sz="4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7pPr>
      <a:lvl8pPr marL="37338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sz="4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8pPr>
      <a:lvl9pPr marL="40894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sz="42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ヒラギノ角ゴ Pro W3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 W3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 W3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 W3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 W3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 W3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 W3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 W3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 W3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ヒラギノ角ゴ Pro W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コンセプトとは？"/>
          <p:cNvSpPr txBox="1">
            <a:spLocks noGrp="1"/>
          </p:cNvSpPr>
          <p:nvPr>
            <p:ph type="ctrTitle"/>
          </p:nvPr>
        </p:nvSpPr>
        <p:spPr>
          <a:xfrm>
            <a:off x="1270000" y="4685654"/>
            <a:ext cx="10464800" cy="207440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72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dirty="0" err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コンセプトとは</a:t>
            </a:r>
            <a:r>
              <a:rPr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？</a:t>
            </a:r>
          </a:p>
        </p:txBody>
      </p:sp>
      <p:sp>
        <p:nvSpPr>
          <p:cNvPr id="156" name="MK21 / MK19 / MK11…"/>
          <p:cNvSpPr txBox="1">
            <a:spLocks noGrp="1"/>
          </p:cNvSpPr>
          <p:nvPr>
            <p:ph type="subTitle" sz="quarter" idx="1"/>
          </p:nvPr>
        </p:nvSpPr>
        <p:spPr>
          <a:xfrm>
            <a:off x="825500" y="1638085"/>
            <a:ext cx="11353800" cy="1866900"/>
          </a:xfrm>
          <a:prstGeom prst="rect">
            <a:avLst/>
          </a:prstGeom>
        </p:spPr>
        <p:txBody>
          <a:bodyPr/>
          <a:lstStyle/>
          <a:p>
            <a:pPr>
              <a:defRPr sz="51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dirty="0">
                <a:latin typeface="Yu Gothic" panose="020B0400000000000000" pitchFamily="34" charset="-128"/>
                <a:ea typeface="Yu Gothic" panose="020B0400000000000000" pitchFamily="34" charset="-128"/>
              </a:rPr>
              <a:t>MK</a:t>
            </a:r>
          </a:p>
          <a:p>
            <a:pPr>
              <a:defRPr sz="51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dirty="0" err="1">
                <a:latin typeface="Yu Gothic" panose="020B0400000000000000" pitchFamily="34" charset="-128"/>
                <a:ea typeface="Yu Gothic" panose="020B0400000000000000" pitchFamily="34" charset="-128"/>
              </a:rPr>
              <a:t>コンセプトメイキング</a:t>
            </a:r>
            <a:endParaRPr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黒い背景に白い文字がある&#10;&#10;低い精度で自動的に生成された説明">
            <a:extLst>
              <a:ext uri="{FF2B5EF4-FFF2-40B4-BE49-F238E27FC236}">
                <a16:creationId xmlns:a16="http://schemas.microsoft.com/office/drawing/2014/main" id="{C854868D-FBBA-0042-8713-07E05E4C1E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87" y="3424329"/>
            <a:ext cx="7994313" cy="5848299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011264"/>
            <a:ext cx="12204700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ロジカルシンキングのメリット</a:t>
            </a:r>
            <a:endParaRPr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006528" y="2410545"/>
            <a:ext cx="11718872" cy="6614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・自分の考えが伝わりやすくなる</a:t>
            </a:r>
            <a:endParaRPr lang="en-US" altLang="ja-JP" sz="2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↓</a:t>
            </a: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・論理的に思考できる</a:t>
            </a:r>
            <a:endParaRPr lang="en-US" altLang="ja-JP" sz="2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↓</a:t>
            </a: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・人と情報共有をする際にも論理立てた説明ができる</a:t>
            </a:r>
            <a:endParaRPr lang="en-US" altLang="ja-JP" sz="2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↓</a:t>
            </a: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・感情的な部分がなくなり無駄のないロジカルな説明ができる</a:t>
            </a:r>
            <a:endParaRPr lang="en-US" altLang="ja-JP" sz="2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↓</a:t>
            </a: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・論理が飛躍したり破綻したりしなくなる</a:t>
            </a:r>
            <a:endParaRPr lang="en-US" altLang="ja-JP" sz="2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↓</a:t>
            </a: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・首尾一貫した話ができる</a:t>
            </a:r>
            <a:endParaRPr lang="en-US" altLang="ja-JP" sz="2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↓</a:t>
            </a: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・相手に自分の考えが伝わりやすくなる</a:t>
            </a:r>
            <a:endParaRPr lang="en-US" altLang="ja-JP" sz="2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↓</a:t>
            </a:r>
          </a:p>
          <a:p>
            <a:pPr algn="l"/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・メールやチャットでの連絡時にもロジカルシンキングは役に立つ</a:t>
            </a: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5747511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黒い背景に白い文字がある&#10;&#10;低い精度で自動的に生成された説明">
            <a:extLst>
              <a:ext uri="{FF2B5EF4-FFF2-40B4-BE49-F238E27FC236}">
                <a16:creationId xmlns:a16="http://schemas.microsoft.com/office/drawing/2014/main" id="{C854868D-FBBA-0042-8713-07E05E4C1E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0546" y="2112509"/>
            <a:ext cx="3134569" cy="2293117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852626"/>
            <a:ext cx="12204700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ロジカルシンキングに使われるツール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pic>
        <p:nvPicPr>
          <p:cNvPr id="7" name="ポジショニングマップ.gif" descr="ポジショニングマップ.gif">
            <a:extLst>
              <a:ext uri="{FF2B5EF4-FFF2-40B4-BE49-F238E27FC236}">
                <a16:creationId xmlns:a16="http://schemas.microsoft.com/office/drawing/2014/main" id="{1928CA75-C4BF-FD42-B1C4-211EAA75C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870" y="2049650"/>
            <a:ext cx="6532298" cy="6278967"/>
          </a:xfrm>
          <a:prstGeom prst="rect">
            <a:avLst/>
          </a:prstGeom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ポジショニングマップ">
            <a:extLst>
              <a:ext uri="{FF2B5EF4-FFF2-40B4-BE49-F238E27FC236}">
                <a16:creationId xmlns:a16="http://schemas.microsoft.com/office/drawing/2014/main" id="{C694C31C-9342-2444-BD85-73F63283DEB6}"/>
              </a:ext>
            </a:extLst>
          </p:cNvPr>
          <p:cNvSpPr txBox="1"/>
          <p:nvPr/>
        </p:nvSpPr>
        <p:spPr>
          <a:xfrm>
            <a:off x="1290081" y="8398575"/>
            <a:ext cx="5257800" cy="789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36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sz="3200" b="1" dirty="0" err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ポジショニングマップ</a:t>
            </a:r>
            <a:endParaRPr sz="32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pic>
        <p:nvPicPr>
          <p:cNvPr id="1026" name="Picture 2" descr="清涼飲料特集：チルドカップコーヒー 癒やし・ぜいたく、価値の幅拡大 - 日本食糧新聞電子版">
            <a:extLst>
              <a:ext uri="{FF2B5EF4-FFF2-40B4-BE49-F238E27FC236}">
                <a16:creationId xmlns:a16="http://schemas.microsoft.com/office/drawing/2014/main" id="{E9AC90C3-8FBD-9643-9157-D8E2A26F6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5469" y="4405626"/>
            <a:ext cx="4648631" cy="392299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848095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黒い背景に白い文字がある&#10;&#10;低い精度で自動的に生成された説明">
            <a:extLst>
              <a:ext uri="{FF2B5EF4-FFF2-40B4-BE49-F238E27FC236}">
                <a16:creationId xmlns:a16="http://schemas.microsoft.com/office/drawing/2014/main" id="{C854868D-FBBA-0042-8713-07E05E4C1E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0314" y="6681060"/>
            <a:ext cx="2713786" cy="1985290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900083"/>
            <a:ext cx="12204700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ロジカルシンキングに使われるツール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9" name="ポジショニングマップ">
            <a:extLst>
              <a:ext uri="{FF2B5EF4-FFF2-40B4-BE49-F238E27FC236}">
                <a16:creationId xmlns:a16="http://schemas.microsoft.com/office/drawing/2014/main" id="{C694C31C-9342-2444-BD85-73F63283DEB6}"/>
              </a:ext>
            </a:extLst>
          </p:cNvPr>
          <p:cNvSpPr txBox="1"/>
          <p:nvPr/>
        </p:nvSpPr>
        <p:spPr>
          <a:xfrm>
            <a:off x="2333356" y="8853731"/>
            <a:ext cx="5486400" cy="789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36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28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コンセプト</a:t>
            </a:r>
            <a:r>
              <a:rPr lang="en-US" altLang="ja-JP" sz="2800" b="1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(</a:t>
            </a:r>
            <a:r>
              <a:rPr lang="ja-JP" altLang="en-US" sz="28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ロジック</a:t>
            </a:r>
            <a:r>
              <a:rPr lang="en-US" altLang="ja-JP" sz="2800" b="1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)</a:t>
            </a:r>
            <a:r>
              <a:rPr lang="ja-JP" altLang="en-US" sz="28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ツリー</a:t>
            </a:r>
            <a:endParaRPr sz="2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pic>
        <p:nvPicPr>
          <p:cNvPr id="4" name="図 3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6BA8E341-CE66-4944-B0E9-2D2900BF6C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56" y="2049650"/>
            <a:ext cx="8763000" cy="66167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51256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コンセプト"/>
          <p:cNvSpPr txBox="1"/>
          <p:nvPr/>
        </p:nvSpPr>
        <p:spPr>
          <a:xfrm>
            <a:off x="234950" y="3657600"/>
            <a:ext cx="125349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6000">
                <a:latin typeface="Yu Gothic Medium" panose="020B0400000000000000" pitchFamily="34" charset="-128"/>
                <a:ea typeface="Yu Gothic Medium" panose="020B0400000000000000" pitchFamily="34" charset="-128"/>
              </a:rPr>
              <a:t>コンセプト思考</a:t>
            </a:r>
            <a:endParaRPr sz="60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3547954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5F5F995E-C844-7540-9F36-62813EBB3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133" y="3340707"/>
            <a:ext cx="4548968" cy="5952553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9237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コンセプト思考</a:t>
            </a:r>
            <a:endParaRPr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006528" y="3139490"/>
            <a:ext cx="11718872" cy="557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論理的思考により、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整理・体系化されたものに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価値を見いだすこと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そうして生み出されたものには、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60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本質</a:t>
            </a:r>
            <a:r>
              <a:rPr lang="ja-JP" altLang="en-US" sz="60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、</a:t>
            </a:r>
            <a:r>
              <a:rPr lang="ja-JP" altLang="en-US" sz="60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特徴</a:t>
            </a:r>
            <a:r>
              <a:rPr lang="ja-JP" altLang="en-US" sz="60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、</a:t>
            </a:r>
            <a:r>
              <a:rPr lang="ja-JP" altLang="en-US" sz="60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差別性</a:t>
            </a:r>
            <a:r>
              <a:rPr lang="ja-JP" altLang="en-US" sz="60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、</a:t>
            </a:r>
            <a:r>
              <a:rPr lang="ja-JP" altLang="en-US" sz="60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優位性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を持っている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064854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5F5F995E-C844-7540-9F36-62813EBB3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133" y="3340707"/>
            <a:ext cx="4548968" cy="5952553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8036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コンセプト思考</a:t>
            </a:r>
            <a:endParaRPr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006528" y="3247110"/>
            <a:ext cx="11718872" cy="4757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48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本質</a:t>
            </a:r>
            <a:r>
              <a:rPr lang="ja-JP" altLang="en-US" sz="40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：</a:t>
            </a:r>
            <a:r>
              <a:rPr lang="ja-JP" altLang="en-US" sz="3200">
                <a:latin typeface="Yu Gothic Medium" panose="020B0400000000000000" pitchFamily="34" charset="-128"/>
                <a:ea typeface="Yu Gothic Medium" panose="020B0400000000000000" pitchFamily="34" charset="-128"/>
              </a:rPr>
              <a:t>その商品はそもそも何なのか？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40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48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特徴</a:t>
            </a:r>
            <a:r>
              <a:rPr lang="ja-JP" altLang="en-US" sz="40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　</a:t>
            </a:r>
            <a:r>
              <a:rPr lang="ja-JP" altLang="en-US" sz="40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</a:t>
            </a:r>
            <a:r>
              <a:rPr lang="ja-JP" altLang="en-US" sz="3200">
                <a:latin typeface="Yu Gothic Medium" panose="020B0400000000000000" pitchFamily="34" charset="-128"/>
                <a:ea typeface="Yu Gothic Medium" panose="020B0400000000000000" pitchFamily="34" charset="-128"/>
              </a:rPr>
              <a:t>どのような特徴があるか？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40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48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差別性</a:t>
            </a:r>
            <a:r>
              <a:rPr lang="ja-JP" altLang="en-US" sz="40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</a:t>
            </a:r>
            <a:r>
              <a:rPr lang="ja-JP" altLang="en-US" sz="3200">
                <a:latin typeface="Yu Gothic Medium" panose="020B0400000000000000" pitchFamily="34" charset="-128"/>
                <a:ea typeface="Yu Gothic Medium" panose="020B0400000000000000" pitchFamily="34" charset="-128"/>
              </a:rPr>
              <a:t>他と比較した違いはどこにあるか？</a:t>
            </a:r>
            <a:endParaRPr lang="en-US" altLang="ja-JP" sz="32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200" dirty="0">
              <a:solidFill>
                <a:srgbClr val="FFFF00"/>
              </a:solidFill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48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優位性</a:t>
            </a:r>
            <a:r>
              <a:rPr lang="ja-JP" altLang="en-US" sz="40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</a:t>
            </a:r>
            <a:r>
              <a:rPr lang="ja-JP" altLang="en-US" sz="3200"/>
              <a:t>他と比較して勝っているポイントはどこか？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40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40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40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2765260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コンセプト"/>
          <p:cNvSpPr txBox="1"/>
          <p:nvPr/>
        </p:nvSpPr>
        <p:spPr>
          <a:xfrm>
            <a:off x="234950" y="3657600"/>
            <a:ext cx="125349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6000">
                <a:latin typeface="Yu Gothic Medium" panose="020B0400000000000000" pitchFamily="34" charset="-128"/>
                <a:ea typeface="Yu Gothic Medium" panose="020B0400000000000000" pitchFamily="34" charset="-128"/>
              </a:rPr>
              <a:t>コンセプト思考の具体例</a:t>
            </a:r>
            <a:endParaRPr sz="60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7430965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Nintendo 3DS"/>
          <p:cNvSpPr txBox="1"/>
          <p:nvPr/>
        </p:nvSpPr>
        <p:spPr>
          <a:xfrm>
            <a:off x="2540646" y="1146874"/>
            <a:ext cx="7923508" cy="100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sz="4800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Nintendo 3DS</a:t>
            </a:r>
          </a:p>
        </p:txBody>
      </p:sp>
      <p:pic>
        <p:nvPicPr>
          <p:cNvPr id="2050" name="Picture 2" descr="ニンテンドー3DSシリーズ｜任天堂">
            <a:extLst>
              <a:ext uri="{FF2B5EF4-FFF2-40B4-BE49-F238E27FC236}">
                <a16:creationId xmlns:a16="http://schemas.microsoft.com/office/drawing/2014/main" id="{225D5A0D-9B84-4C46-8D6C-CF46CC996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0540" y="2386248"/>
            <a:ext cx="6303720" cy="6446604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ニンテンドー3DSシリーズ｜任天堂">
            <a:extLst>
              <a:ext uri="{FF2B5EF4-FFF2-40B4-BE49-F238E27FC236}">
                <a16:creationId xmlns:a16="http://schemas.microsoft.com/office/drawing/2014/main" id="{A255EF0A-7188-E447-AEB2-F2D7B586A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2671" y="668760"/>
            <a:ext cx="3743056" cy="3827898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5F5F995E-C844-7540-9F36-62813EBB3A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4199" y="6702460"/>
            <a:ext cx="1979901" cy="259080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8036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コンセプト思考</a:t>
            </a:r>
            <a:endParaRPr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285928" y="5139929"/>
            <a:ext cx="11718872" cy="36393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本質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：３</a:t>
            </a:r>
            <a:r>
              <a:rPr lang="en-US" altLang="ja-JP" sz="3600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D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立体視を楽しめるゲーム機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ct val="15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特徴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：立体視も普通でもどちらでも遊べる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差別性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：奥行きの立体視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優位性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</a:t>
            </a:r>
            <a:r>
              <a:rPr lang="en-US" altLang="ja-JP" sz="3600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Nintendo DS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のコンセプトを継承</a:t>
            </a: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8" name="Nintendo 3DS">
            <a:extLst>
              <a:ext uri="{FF2B5EF4-FFF2-40B4-BE49-F238E27FC236}">
                <a16:creationId xmlns:a16="http://schemas.microsoft.com/office/drawing/2014/main" id="{E2C05644-6B62-7B4C-9448-97442BC09F64}"/>
              </a:ext>
            </a:extLst>
          </p:cNvPr>
          <p:cNvSpPr txBox="1"/>
          <p:nvPr/>
        </p:nvSpPr>
        <p:spPr>
          <a:xfrm>
            <a:off x="2765586" y="3270228"/>
            <a:ext cx="4853768" cy="100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sz="4800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Nintendo 3DS</a:t>
            </a:r>
          </a:p>
        </p:txBody>
      </p:sp>
    </p:spTree>
    <p:extLst>
      <p:ext uri="{BB962C8B-B14F-4D97-AF65-F5344CB8AC3E}">
        <p14:creationId xmlns:p14="http://schemas.microsoft.com/office/powerpoint/2010/main" val="2136148069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LINE"/>
          <p:cNvSpPr txBox="1"/>
          <p:nvPr/>
        </p:nvSpPr>
        <p:spPr>
          <a:xfrm>
            <a:off x="2153187" y="1301859"/>
            <a:ext cx="8698424" cy="11623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sz="4800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LINE</a:t>
            </a:r>
          </a:p>
        </p:txBody>
      </p:sp>
      <p:pic>
        <p:nvPicPr>
          <p:cNvPr id="241" name="LINE.jpg" descr="LI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337" y="2844800"/>
            <a:ext cx="9628125" cy="5422900"/>
          </a:xfrm>
          <a:prstGeom prst="rect">
            <a:avLst/>
          </a:prstGeom>
          <a:ln w="12700">
            <a:miter lim="400000"/>
          </a:ln>
          <a:effectLst>
            <a:reflection blurRad="6350" stA="52000" endA="300" endPos="3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19297446-E6C7-4964-C3D5-61AF71DCAC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3" r="586"/>
          <a:stretch/>
        </p:blipFill>
        <p:spPr>
          <a:xfrm>
            <a:off x="6502400" y="0"/>
            <a:ext cx="6502400" cy="9753600"/>
          </a:xfrm>
          <a:prstGeom prst="rect">
            <a:avLst/>
          </a:prstGeom>
        </p:spPr>
      </p:pic>
      <p:sp>
        <p:nvSpPr>
          <p:cNvPr id="159" name="・与えられたテーマに沿ってコンセプトを…"/>
          <p:cNvSpPr txBox="1"/>
          <p:nvPr/>
        </p:nvSpPr>
        <p:spPr>
          <a:xfrm>
            <a:off x="806130" y="1397555"/>
            <a:ext cx="11323880" cy="77464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 defTabSz="457200">
              <a:lnSpc>
                <a:spcPts val="6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4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小泉アキヒコ</a:t>
            </a:r>
          </a:p>
          <a:p>
            <a:pPr algn="l" defTabSz="457200">
              <a:lnSpc>
                <a:spcPts val="6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en-US" altLang="ja-JP" sz="2800" dirty="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1965</a:t>
            </a:r>
            <a:r>
              <a:rPr lang="ja-JP" altLang="en-US" sz="2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生まれ　東京都出身</a:t>
            </a:r>
          </a:p>
          <a:p>
            <a:pPr algn="l" defTabSz="457200">
              <a:lnSpc>
                <a:spcPts val="5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en-US" sz="2800" dirty="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Web</a:t>
            </a:r>
            <a:r>
              <a:rPr lang="ja-JP" altLang="en-US" sz="2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デザイナー　業界歴</a:t>
            </a:r>
            <a:r>
              <a:rPr lang="en-US" altLang="ja-JP" sz="2800" dirty="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27</a:t>
            </a:r>
            <a:r>
              <a:rPr lang="ja-JP" altLang="en-US" sz="2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年</a:t>
            </a:r>
            <a:endParaRPr lang="en-US" altLang="ja-JP" sz="2800" dirty="0">
              <a:highlight>
                <a:srgbClr val="D941A4"/>
              </a:highlight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ct val="15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2800" dirty="0">
              <a:highlight>
                <a:srgbClr val="D941A4"/>
              </a:highlight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ts val="42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2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職歴</a:t>
            </a:r>
            <a:endParaRPr lang="en-US" altLang="ja-JP" sz="2800" dirty="0">
              <a:highlight>
                <a:srgbClr val="D941A4"/>
              </a:highlight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ts val="42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en-US" altLang="ja-JP" sz="2800" dirty="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15</a:t>
            </a:r>
            <a:r>
              <a:rPr lang="ja-JP" altLang="en-US" sz="2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年間パリの</a:t>
            </a:r>
            <a:r>
              <a:rPr lang="en-US" sz="2800" dirty="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Web</a:t>
            </a:r>
            <a:r>
              <a:rPr lang="ja-JP" altLang="en-US" sz="2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デザイン会社</a:t>
            </a:r>
            <a:r>
              <a:rPr lang="en-US" altLang="ja-JP" sz="2800" dirty="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3</a:t>
            </a:r>
            <a:r>
              <a:rPr lang="ja-JP" altLang="en-US" sz="2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社に勤務</a:t>
            </a:r>
          </a:p>
          <a:p>
            <a:pPr algn="l" defTabSz="457200">
              <a:lnSpc>
                <a:spcPts val="42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2800" dirty="0">
              <a:highlight>
                <a:srgbClr val="D941A4"/>
              </a:highlight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ts val="42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2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受賞歴</a:t>
            </a:r>
          </a:p>
          <a:p>
            <a:pPr algn="l" defTabSz="457200">
              <a:lnSpc>
                <a:spcPts val="42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2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フランスインターネットフェスティバル </a:t>
            </a:r>
            <a:r>
              <a:rPr lang="en-US" sz="2800" dirty="0" err="1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Clics</a:t>
            </a:r>
            <a:r>
              <a:rPr lang="en-US" sz="2800" dirty="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 d'or</a:t>
            </a:r>
          </a:p>
          <a:p>
            <a:pPr algn="l" defTabSz="457200">
              <a:lnSpc>
                <a:spcPts val="42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2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サイトデザイン部門　銅賞受賞</a:t>
            </a:r>
            <a:endParaRPr lang="en-US" altLang="ja-JP" sz="2800" dirty="0">
              <a:highlight>
                <a:srgbClr val="D941A4"/>
              </a:highlight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ts val="42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2800">
              <a:highlight>
                <a:srgbClr val="D941A4"/>
              </a:highlight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ts val="42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en-US" sz="2800" dirty="0" err="1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FlashFilmFestival</a:t>
            </a:r>
            <a:r>
              <a:rPr lang="en-US" sz="2800" dirty="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 </a:t>
            </a:r>
            <a:r>
              <a:rPr lang="en-US" sz="2800" dirty="0" err="1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NewYorkCity</a:t>
            </a:r>
            <a:endParaRPr lang="en-US" sz="2800" dirty="0">
              <a:highlight>
                <a:srgbClr val="D941A4"/>
              </a:highlight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ts val="42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2800">
                <a:highlight>
                  <a:srgbClr val="D941A4"/>
                </a:highlight>
                <a:latin typeface="Yu Gothic Medium" panose="020B0400000000000000" pitchFamily="34" charset="-128"/>
                <a:ea typeface="Yu Gothic Medium" panose="020B0400000000000000" pitchFamily="34" charset="-128"/>
              </a:rPr>
              <a:t>サイトデザイン部門　特別賞受賞</a:t>
            </a:r>
            <a:endParaRPr sz="2800" dirty="0">
              <a:highlight>
                <a:srgbClr val="D941A4"/>
              </a:highlight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LINE.jpg" descr="LINE.jpg">
            <a:extLst>
              <a:ext uri="{FF2B5EF4-FFF2-40B4-BE49-F238E27FC236}">
                <a16:creationId xmlns:a16="http://schemas.microsoft.com/office/drawing/2014/main" id="{243BA2A9-0F25-1F4E-9A6A-F1C19B236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163" y="1463302"/>
            <a:ext cx="4816155" cy="2712628"/>
          </a:xfrm>
          <a:prstGeom prst="rect">
            <a:avLst/>
          </a:prstGeom>
          <a:ln w="12700">
            <a:miter lim="400000"/>
          </a:ln>
          <a:effectLst>
            <a:reflection blurRad="6350" stA="52000" endA="300" endPos="35000" dir="5400000" sy="-100000" algn="bl" rotWithShape="0"/>
          </a:effectLst>
        </p:spPr>
      </p:pic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5F5F995E-C844-7540-9F36-62813EBB3A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4199" y="6702460"/>
            <a:ext cx="1979901" cy="259080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8036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コンセプト思考</a:t>
            </a:r>
            <a:endParaRPr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279040" y="5031780"/>
            <a:ext cx="11718872" cy="3597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本質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：お手軽コミュニケーションツール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ct val="15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特徴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：</a:t>
            </a:r>
            <a:r>
              <a:rPr lang="en-US" altLang="ja-JP" sz="3600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2Way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コミュニケーション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差別性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：既読機能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優位性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</a:t>
            </a:r>
            <a:r>
              <a:rPr lang="en-US" altLang="ja-JP" sz="3600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LINE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スタンプ、</a:t>
            </a:r>
            <a:r>
              <a:rPr lang="en-US" altLang="ja-JP" sz="3600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LINE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ゲーム</a:t>
            </a:r>
          </a:p>
          <a:p>
            <a:pPr algn="l">
              <a:lnSpc>
                <a:spcPct val="150000"/>
              </a:lnSpc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8" name="Nintendo 3DS">
            <a:extLst>
              <a:ext uri="{FF2B5EF4-FFF2-40B4-BE49-F238E27FC236}">
                <a16:creationId xmlns:a16="http://schemas.microsoft.com/office/drawing/2014/main" id="{E2C05644-6B62-7B4C-9448-97442BC09F64}"/>
              </a:ext>
            </a:extLst>
          </p:cNvPr>
          <p:cNvSpPr txBox="1"/>
          <p:nvPr/>
        </p:nvSpPr>
        <p:spPr>
          <a:xfrm>
            <a:off x="2765586" y="3270228"/>
            <a:ext cx="4853768" cy="100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en-US" sz="4800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LINE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701908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ダイソン"/>
          <p:cNvSpPr txBox="1"/>
          <p:nvPr/>
        </p:nvSpPr>
        <p:spPr>
          <a:xfrm>
            <a:off x="228600" y="520700"/>
            <a:ext cx="125349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sz="4800" b="1" dirty="0" err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ダイソン</a:t>
            </a:r>
            <a:endParaRPr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pic>
        <p:nvPicPr>
          <p:cNvPr id="256" name="Dyson.jpg" descr="Dyson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345" y="2607474"/>
            <a:ext cx="7299410" cy="5631381"/>
          </a:xfrm>
          <a:prstGeom prst="rect">
            <a:avLst/>
          </a:prstGeom>
          <a:ln w="12700">
            <a:miter lim="400000"/>
          </a:ln>
          <a:effectLst>
            <a:reflection blurRad="6350" stA="52000" endA="300" endPos="3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5F5F995E-C844-7540-9F36-62813EBB3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1367938"/>
            <a:ext cx="2254014" cy="2949491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8036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コンセプト思考</a:t>
            </a:r>
            <a:endParaRPr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279040" y="5031780"/>
            <a:ext cx="11718872" cy="3597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本質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：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吸引力の落ちない掃除機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ct val="15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特徴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：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サイクロン方式で強い吸引力を維持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差別性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紙パック不要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優位性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スタイリッシュなデザイン</a:t>
            </a:r>
          </a:p>
          <a:p>
            <a:pPr algn="l">
              <a:lnSpc>
                <a:spcPct val="150000"/>
              </a:lnSpc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8" name="Nintendo 3DS">
            <a:extLst>
              <a:ext uri="{FF2B5EF4-FFF2-40B4-BE49-F238E27FC236}">
                <a16:creationId xmlns:a16="http://schemas.microsoft.com/office/drawing/2014/main" id="{E2C05644-6B62-7B4C-9448-97442BC09F64}"/>
              </a:ext>
            </a:extLst>
          </p:cNvPr>
          <p:cNvSpPr txBox="1"/>
          <p:nvPr/>
        </p:nvSpPr>
        <p:spPr>
          <a:xfrm>
            <a:off x="2765586" y="3270228"/>
            <a:ext cx="4853768" cy="100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en-US" sz="4800" dirty="0" err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ダイソン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pic>
        <p:nvPicPr>
          <p:cNvPr id="10" name="Dyson.jpg" descr="Dyson.jpg">
            <a:extLst>
              <a:ext uri="{FF2B5EF4-FFF2-40B4-BE49-F238E27FC236}">
                <a16:creationId xmlns:a16="http://schemas.microsoft.com/office/drawing/2014/main" id="{7719399C-3FFE-9B4D-93DE-FE8FE3BB4C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7608" y="1009101"/>
            <a:ext cx="4271062" cy="3295058"/>
          </a:xfrm>
          <a:prstGeom prst="rect">
            <a:avLst/>
          </a:prstGeom>
          <a:ln w="12700">
            <a:miter lim="400000"/>
          </a:ln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90507567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1.jpg" descr="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183" y="2712067"/>
            <a:ext cx="9086433" cy="5075871"/>
          </a:xfrm>
          <a:prstGeom prst="rect">
            <a:avLst/>
          </a:prstGeom>
          <a:ln w="12700">
            <a:miter lim="400000"/>
          </a:ln>
          <a:effectLst>
            <a:reflection blurRad="6350" stA="52000" endA="300" endPos="35000" dir="5400000" sy="-100000" algn="bl" rotWithShape="0"/>
          </a:effectLst>
        </p:spPr>
      </p:pic>
      <p:sp>
        <p:nvSpPr>
          <p:cNvPr id="4" name="Nintendo 3DS">
            <a:extLst>
              <a:ext uri="{FF2B5EF4-FFF2-40B4-BE49-F238E27FC236}">
                <a16:creationId xmlns:a16="http://schemas.microsoft.com/office/drawing/2014/main" id="{016412FE-827F-7C48-9CC6-2F324D45707B}"/>
              </a:ext>
            </a:extLst>
          </p:cNvPr>
          <p:cNvSpPr txBox="1"/>
          <p:nvPr/>
        </p:nvSpPr>
        <p:spPr>
          <a:xfrm>
            <a:off x="2540646" y="1146874"/>
            <a:ext cx="7923508" cy="100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スターバックスコーヒー</a:t>
            </a:r>
            <a:endParaRPr lang="ja-JP" altLang="en-US"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5F5F995E-C844-7540-9F36-62813EBB3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1367938"/>
            <a:ext cx="2254014" cy="2949491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8036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コンセプト思考</a:t>
            </a:r>
            <a:endParaRPr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279040" y="5031780"/>
            <a:ext cx="11718872" cy="35978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本質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：コーヒーをアイテムとした第三の場所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ct val="15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特徴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：質の良い豆と快適空間を提供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ct val="15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差別性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：個人の好みに合わせたカスタマイズメニュー</a:t>
            </a:r>
          </a:p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優位性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：頭を切り替えてくつろげる場所</a:t>
            </a:r>
          </a:p>
          <a:p>
            <a:pPr algn="l">
              <a:lnSpc>
                <a:spcPct val="150000"/>
              </a:lnSpc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8" name="Nintendo 3DS">
            <a:extLst>
              <a:ext uri="{FF2B5EF4-FFF2-40B4-BE49-F238E27FC236}">
                <a16:creationId xmlns:a16="http://schemas.microsoft.com/office/drawing/2014/main" id="{E2C05644-6B62-7B4C-9448-97442BC09F64}"/>
              </a:ext>
            </a:extLst>
          </p:cNvPr>
          <p:cNvSpPr txBox="1"/>
          <p:nvPr/>
        </p:nvSpPr>
        <p:spPr>
          <a:xfrm>
            <a:off x="1279040" y="3276901"/>
            <a:ext cx="7160217" cy="100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en-US" sz="4800" dirty="0" err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スタバ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pic>
        <p:nvPicPr>
          <p:cNvPr id="9" name="1.jpg" descr="1.jpg">
            <a:extLst>
              <a:ext uri="{FF2B5EF4-FFF2-40B4-BE49-F238E27FC236}">
                <a16:creationId xmlns:a16="http://schemas.microsoft.com/office/drawing/2014/main" id="{424F1129-BF44-1144-A374-1AE6E9E307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8868" y="1568876"/>
            <a:ext cx="4155232" cy="2321199"/>
          </a:xfrm>
          <a:prstGeom prst="rect">
            <a:avLst/>
          </a:prstGeom>
          <a:ln w="12700">
            <a:miter lim="400000"/>
          </a:ln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45859037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コンセプト"/>
          <p:cNvSpPr txBox="1"/>
          <p:nvPr/>
        </p:nvSpPr>
        <p:spPr>
          <a:xfrm>
            <a:off x="234950" y="3657600"/>
            <a:ext cx="125349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6000">
                <a:latin typeface="Yu Gothic Medium" panose="020B0400000000000000" pitchFamily="34" charset="-128"/>
                <a:ea typeface="Yu Gothic Medium" panose="020B0400000000000000" pitchFamily="34" charset="-128"/>
              </a:rPr>
              <a:t>コンセプト思考のメリット</a:t>
            </a:r>
            <a:endParaRPr sz="60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19918719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5F5F995E-C844-7540-9F36-62813EBB3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133" y="3340707"/>
            <a:ext cx="4548968" cy="5952553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9237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コンセプト思考のメリット</a:t>
            </a:r>
            <a:endParaRPr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006528" y="3139490"/>
            <a:ext cx="9981770" cy="557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商品やコンテンツの</a:t>
            </a:r>
            <a:r>
              <a:rPr lang="ja-JP" altLang="en-US" sz="36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魅力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を</a:t>
            </a: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論理的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に</a:t>
            </a:r>
            <a:r>
              <a:rPr lang="ja-JP" altLang="en-US" sz="36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導きだす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ことができる。</a:t>
            </a: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より</a:t>
            </a:r>
            <a:r>
              <a:rPr lang="ja-JP" altLang="en-US" sz="54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本質的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に</a:t>
            </a: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より</a:t>
            </a:r>
            <a:r>
              <a:rPr lang="ja-JP" altLang="en-US" sz="54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差別化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し</a:t>
            </a: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他との</a:t>
            </a:r>
            <a:r>
              <a:rPr lang="ja-JP" altLang="en-US" sz="54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優位性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を高めることができる。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 b="1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9154617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5F5F995E-C844-7540-9F36-62813EBB3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133" y="3340707"/>
            <a:ext cx="4548968" cy="5952553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9237"/>
            <a:ext cx="1196340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pPr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コンセプト思考が何の役に立つのか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006528" y="3139490"/>
            <a:ext cx="11175140" cy="557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商品、コンテンツの</a:t>
            </a:r>
            <a:r>
              <a:rPr lang="ja-JP" altLang="en-US" sz="36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魅力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を、あいまいでなく、分かりやすく</a:t>
            </a:r>
            <a:r>
              <a:rPr lang="ja-JP" altLang="en-US" sz="36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具体的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に</a:t>
            </a:r>
            <a:r>
              <a:rPr lang="ja-JP" altLang="en-US" sz="36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明示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できる</a:t>
            </a: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制作物の</a:t>
            </a:r>
            <a:r>
              <a:rPr lang="ja-JP" altLang="en-US" sz="36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方向性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を見極められる</a:t>
            </a: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提供する商品を</a:t>
            </a:r>
            <a:r>
              <a:rPr lang="ja-JP" altLang="en-US" sz="36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アピール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できる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 b="1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pic>
        <p:nvPicPr>
          <p:cNvPr id="8194" name="Picture 2" descr="バニスターとインテージ、AI活用商品パッケージデザインの傾向把握サービス開始 商品 ブランド育成を支援|企業で働くクリエイター向けウェブマガジン「CreatorZine（クリエイタージン）」">
            <a:extLst>
              <a:ext uri="{FF2B5EF4-FFF2-40B4-BE49-F238E27FC236}">
                <a16:creationId xmlns:a16="http://schemas.microsoft.com/office/drawing/2014/main" id="{FBEF113F-F361-E743-B527-739D24498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9374" y="6902875"/>
            <a:ext cx="7547352" cy="2275817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796822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5F5F995E-C844-7540-9F36-62813EBB3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133" y="3340707"/>
            <a:ext cx="4548968" cy="5952553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9237"/>
            <a:ext cx="1196340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pPr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コンセプト思考が何の役に立つのか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006528" y="2759440"/>
            <a:ext cx="11175140" cy="27734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これ、パッケージに入っていなければ</a:t>
            </a: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ただの「牛の白い乳なる液体」</a:t>
            </a: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 b="1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コンセプト</a:t>
            </a:r>
            <a:r>
              <a:rPr lang="ja-JP" altLang="en-US" sz="36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をまとったパッケージを着せると・・・</a:t>
            </a: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 b="1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pic>
        <p:nvPicPr>
          <p:cNvPr id="8194" name="Picture 2" descr="バニスターとインテージ、AI活用商品パッケージデザインの傾向把握サービス開始 商品 ブランド育成を支援|企業で働くクリエイター向けウェブマガジン「CreatorZine（クリエイタージン）」">
            <a:extLst>
              <a:ext uri="{FF2B5EF4-FFF2-40B4-BE49-F238E27FC236}">
                <a16:creationId xmlns:a16="http://schemas.microsoft.com/office/drawing/2014/main" id="{FBEF113F-F361-E743-B527-739D24498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151" y="5569820"/>
            <a:ext cx="10264498" cy="3095141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5155390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Facebookの新機能の…"/>
          <p:cNvSpPr txBox="1"/>
          <p:nvPr/>
        </p:nvSpPr>
        <p:spPr>
          <a:xfrm>
            <a:off x="234950" y="1332853"/>
            <a:ext cx="12534900" cy="2184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sz="4000" dirty="0" err="1">
                <a:latin typeface="Yu Gothic Medium" panose="020B0400000000000000" pitchFamily="34" charset="-128"/>
                <a:ea typeface="Yu Gothic Medium" panose="020B0400000000000000" pitchFamily="34" charset="-128"/>
              </a:rPr>
              <a:t>Facebookの新機能の</a:t>
            </a:r>
            <a:endParaRPr sz="40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sz="4000" dirty="0" err="1">
                <a:latin typeface="Yu Gothic Medium" panose="020B0400000000000000" pitchFamily="34" charset="-128"/>
                <a:ea typeface="Yu Gothic Medium" panose="020B0400000000000000" pitchFamily="34" charset="-128"/>
              </a:rPr>
              <a:t>担当になったらどうする</a:t>
            </a:r>
            <a:r>
              <a:rPr sz="4000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？</a:t>
            </a:r>
          </a:p>
        </p:txBody>
      </p:sp>
      <p:pic>
        <p:nvPicPr>
          <p:cNvPr id="304" name="イメージ" descr="イメージ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7914" y="3997061"/>
            <a:ext cx="9128971" cy="3430972"/>
          </a:xfrm>
          <a:prstGeom prst="rect">
            <a:avLst/>
          </a:prstGeom>
          <a:ln w="12700">
            <a:miter lim="400000"/>
          </a:ln>
          <a:effectLst>
            <a:reflection blurRad="6350" stA="52000" endA="300" endPos="35000" dir="5400000" sy="-100000" algn="bl" rotWithShape="0"/>
          </a:effectLst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図形&#10;&#10;自動的に生成された説明">
            <a:extLst>
              <a:ext uri="{FF2B5EF4-FFF2-40B4-BE49-F238E27FC236}">
                <a16:creationId xmlns:a16="http://schemas.microsoft.com/office/drawing/2014/main" id="{0D757B10-BBB2-4C4A-B2F9-D3C52129E9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6163" y="1997506"/>
            <a:ext cx="4827937" cy="7415885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9237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sz="4800" dirty="0" err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コンセプトメイキング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160220" y="3184041"/>
            <a:ext cx="11323880" cy="4348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sz="3600" dirty="0" err="1">
                <a:latin typeface="Yu Gothic Medium" panose="020B0400000000000000" pitchFamily="34" charset="-128"/>
                <a:ea typeface="Yu Gothic Medium" panose="020B0400000000000000" pitchFamily="34" charset="-128"/>
              </a:rPr>
              <a:t>与えられたテーマに沿ってコンセプトを導きだす</a:t>
            </a:r>
            <a:endParaRPr lang="en-US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論理的に、様々な考え方を用い企画化、説明まで行う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調査→分析→考察→資料作成→プレゼンテーション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アイコン&#10;&#10;自動的に生成された説明">
            <a:extLst>
              <a:ext uri="{FF2B5EF4-FFF2-40B4-BE49-F238E27FC236}">
                <a16:creationId xmlns:a16="http://schemas.microsoft.com/office/drawing/2014/main" id="{5F5F995E-C844-7540-9F36-62813EBB3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4199" y="6702460"/>
            <a:ext cx="1979901" cy="259080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8036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コンセプト思考</a:t>
            </a:r>
            <a:endParaRPr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279040" y="4510007"/>
            <a:ext cx="11205060" cy="5078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本質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：</a:t>
            </a:r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つながっている相手とよりつながりを深める場の提供</a:t>
            </a:r>
            <a:endParaRPr lang="en-US" altLang="ja-JP" sz="2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lnSpc>
                <a:spcPct val="15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特徴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：</a:t>
            </a:r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人との積極的なつながりを導く仕組み</a:t>
            </a:r>
            <a:endParaRPr lang="en-US" altLang="ja-JP" sz="2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差別性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</a:t>
            </a:r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実名での登録が必須</a:t>
            </a:r>
            <a:endParaRPr lang="en-US" altLang="ja-JP" sz="2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r>
              <a:rPr lang="ja-JP" altLang="en-US" sz="3600">
                <a:solidFill>
                  <a:srgbClr val="FFFF00"/>
                </a:solidFill>
                <a:latin typeface="Yu Gothic Medium" panose="020B0400000000000000" pitchFamily="34" charset="-128"/>
                <a:ea typeface="Yu Gothic Medium" panose="020B0400000000000000" pitchFamily="34" charset="-128"/>
              </a:rPr>
              <a:t>優位性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：</a:t>
            </a:r>
            <a:r>
              <a:rPr lang="ja-JP" altLang="en-US" sz="2800">
                <a:latin typeface="Yu Gothic Medium" panose="020B0400000000000000" pitchFamily="34" charset="-128"/>
                <a:ea typeface="Yu Gothic Medium" panose="020B0400000000000000" pitchFamily="34" charset="-128"/>
              </a:rPr>
              <a:t>実名登録→自分の身分をさらした上の付き合いができる</a:t>
            </a:r>
            <a:endParaRPr lang="en-US" altLang="ja-JP" sz="2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endParaRPr lang="en-US" altLang="ja-JP" sz="2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2800" b="1" dirty="0">
                <a:latin typeface="Yu Gothic Medium" panose="020B0400000000000000" pitchFamily="34" charset="-128"/>
                <a:ea typeface="Yu Gothic Medium" panose="020B0400000000000000" pitchFamily="34" charset="-128"/>
              </a:rPr>
              <a:t>※</a:t>
            </a:r>
            <a:r>
              <a:rPr lang="ja-JP" altLang="en-US" sz="2800" b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ネット上で日常での付き合い方に近い付き合いができる。</a:t>
            </a:r>
            <a:endParaRPr lang="ja-JP" altLang="en-US" sz="28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>
              <a:lnSpc>
                <a:spcPct val="150000"/>
              </a:lnSpc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8" name="Nintendo 3DS">
            <a:extLst>
              <a:ext uri="{FF2B5EF4-FFF2-40B4-BE49-F238E27FC236}">
                <a16:creationId xmlns:a16="http://schemas.microsoft.com/office/drawing/2014/main" id="{E2C05644-6B62-7B4C-9448-97442BC09F64}"/>
              </a:ext>
            </a:extLst>
          </p:cNvPr>
          <p:cNvSpPr txBox="1"/>
          <p:nvPr/>
        </p:nvSpPr>
        <p:spPr>
          <a:xfrm>
            <a:off x="2765586" y="3270228"/>
            <a:ext cx="4853768" cy="100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en-US" sz="4800" dirty="0" err="1">
                <a:latin typeface="Yu Gothic Medium" panose="020B0400000000000000" pitchFamily="34" charset="-128"/>
                <a:ea typeface="Yu Gothic Medium" panose="020B0400000000000000" pitchFamily="34" charset="-128"/>
              </a:rPr>
              <a:t>facebook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pic>
        <p:nvPicPr>
          <p:cNvPr id="10" name="イメージ" descr="イメージ">
            <a:extLst>
              <a:ext uri="{FF2B5EF4-FFF2-40B4-BE49-F238E27FC236}">
                <a16:creationId xmlns:a16="http://schemas.microsoft.com/office/drawing/2014/main" id="{1E6C4F1F-A078-4641-BD4F-D366C4182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5944" y="2030278"/>
            <a:ext cx="5188156" cy="1949882"/>
          </a:xfrm>
          <a:prstGeom prst="rect">
            <a:avLst/>
          </a:prstGeom>
          <a:ln w="12700">
            <a:miter lim="400000"/>
          </a:ln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1189977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9237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どの面で役立つのか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160220" y="3184041"/>
            <a:ext cx="11323880" cy="4348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コンテンツの方向性を検討する</a:t>
            </a:r>
            <a:endParaRPr lang="en-US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担当する商品の優位性を確認する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顧客を意識した制作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制作物の魅力をプレゼンテーションで伝える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pic>
        <p:nvPicPr>
          <p:cNvPr id="6" name="図 5" descr="図形&#10;&#10;自動的に生成された説明">
            <a:extLst>
              <a:ext uri="{FF2B5EF4-FFF2-40B4-BE49-F238E27FC236}">
                <a16:creationId xmlns:a16="http://schemas.microsoft.com/office/drawing/2014/main" id="{4EFBB44E-E2A5-114E-A4B5-4D47E749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1782" y="1997506"/>
            <a:ext cx="3502318" cy="537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3450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コンセプト"/>
          <p:cNvSpPr txBox="1"/>
          <p:nvPr/>
        </p:nvSpPr>
        <p:spPr>
          <a:xfrm>
            <a:off x="234950" y="3657600"/>
            <a:ext cx="125349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dirty="0" err="1">
                <a:latin typeface="Yu Gothic Medium" panose="020B0400000000000000" pitchFamily="34" charset="-128"/>
                <a:ea typeface="Yu Gothic Medium" panose="020B0400000000000000" pitchFamily="34" charset="-128"/>
              </a:rPr>
              <a:t>コンセプト</a:t>
            </a:r>
            <a:endParaRPr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 descr="図形&#10;&#10;自動的に生成された説明">
            <a:extLst>
              <a:ext uri="{FF2B5EF4-FFF2-40B4-BE49-F238E27FC236}">
                <a16:creationId xmlns:a16="http://schemas.microsoft.com/office/drawing/2014/main" id="{4EFBB44E-E2A5-114E-A4B5-4D47E749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17874">
            <a:off x="6927811" y="1081009"/>
            <a:ext cx="7674348" cy="11788075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9237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 Medium" panose="020B0400000000000000" pitchFamily="34" charset="-128"/>
                <a:ea typeface="Yu Gothic Medium" panose="020B0400000000000000" pitchFamily="34" charset="-128"/>
              </a:rPr>
              <a:t>コンセプト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160220" y="3184041"/>
            <a:ext cx="11718872" cy="4348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全体の元となる基本的な考え方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根本的な思想・概念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顧客を意識した制作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/>
            <a:r>
              <a:rPr lang="ja-JP" altLang="en-US" sz="3600"/>
              <a:t>企画・広告などで、全体を貫く基本的な観点・考え方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1953295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 descr="図形&#10;&#10;自動的に生成された説明">
            <a:extLst>
              <a:ext uri="{FF2B5EF4-FFF2-40B4-BE49-F238E27FC236}">
                <a16:creationId xmlns:a16="http://schemas.microsoft.com/office/drawing/2014/main" id="{4EFBB44E-E2A5-114E-A4B5-4D47E749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4908">
            <a:off x="3905641" y="1437470"/>
            <a:ext cx="7674348" cy="11788075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9237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 Medium" panose="020B0400000000000000" pitchFamily="34" charset="-128"/>
                <a:ea typeface="Yu Gothic Medium" panose="020B0400000000000000" pitchFamily="34" charset="-128"/>
              </a:rPr>
              <a:t>言葉の使い方</a:t>
            </a:r>
            <a:endParaRPr sz="48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006528" y="3139490"/>
            <a:ext cx="11718872" cy="557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/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「</a:t>
            </a:r>
            <a:r>
              <a:rPr lang="ja-JP" altLang="en-US" sz="4400">
                <a:latin typeface="Yu Gothic Medium" panose="020B0400000000000000" pitchFamily="34" charset="-128"/>
                <a:ea typeface="Yu Gothic Medium" panose="020B0400000000000000" pitchFamily="34" charset="-128"/>
              </a:rPr>
              <a:t>この企画のコンセプトは・・・</a:t>
            </a: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」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　→「この企画の元となる思想は・・」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　→「この企画の構想は・・・」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/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　　→「この企画を組み立てた考えは・・」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/>
            <a:endParaRPr lang="en-US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r"/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という意味となる</a:t>
            </a:r>
          </a:p>
          <a:p>
            <a:pPr algn="l"/>
            <a:endParaRPr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246527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コンセプト"/>
          <p:cNvSpPr txBox="1"/>
          <p:nvPr/>
        </p:nvSpPr>
        <p:spPr>
          <a:xfrm>
            <a:off x="234950" y="3657600"/>
            <a:ext cx="125349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6000">
                <a:latin typeface="Yu Gothic" panose="020B0400000000000000" pitchFamily="34" charset="-128"/>
                <a:ea typeface="Yu Gothic" panose="020B0400000000000000" pitchFamily="34" charset="-128"/>
              </a:rPr>
              <a:t>ロジカルシンキング</a:t>
            </a:r>
            <a:endParaRPr lang="en-US" altLang="ja-JP" sz="60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r>
              <a:rPr lang="ja-JP" altLang="en-US" sz="4000">
                <a:latin typeface="Yu Gothic" panose="020B0400000000000000" pitchFamily="34" charset="-128"/>
                <a:ea typeface="Yu Gothic" panose="020B0400000000000000" pitchFamily="34" charset="-128"/>
              </a:rPr>
              <a:t>（論理的思考）</a:t>
            </a:r>
            <a:endParaRPr sz="40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4948337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黒い背景に白い文字がある&#10;&#10;低い精度で自動的に生成された説明">
            <a:extLst>
              <a:ext uri="{FF2B5EF4-FFF2-40B4-BE49-F238E27FC236}">
                <a16:creationId xmlns:a16="http://schemas.microsoft.com/office/drawing/2014/main" id="{C854868D-FBBA-0042-8713-07E05E4C1E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87" y="3424329"/>
            <a:ext cx="7994313" cy="5848299"/>
          </a:xfrm>
          <a:prstGeom prst="rect">
            <a:avLst/>
          </a:prstGeom>
        </p:spPr>
      </p:pic>
      <p:sp>
        <p:nvSpPr>
          <p:cNvPr id="158" name="コンセプトメイキング"/>
          <p:cNvSpPr txBox="1">
            <a:spLocks noGrp="1"/>
          </p:cNvSpPr>
          <p:nvPr>
            <p:ph type="title"/>
          </p:nvPr>
        </p:nvSpPr>
        <p:spPr>
          <a:xfrm>
            <a:off x="520700" y="1259237"/>
            <a:ext cx="9343541" cy="962186"/>
          </a:xfrm>
          <a:prstGeom prst="rect">
            <a:avLst/>
          </a:prstGeom>
        </p:spPr>
        <p:txBody>
          <a:bodyPr/>
          <a:lstStyle>
            <a:lvl1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64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lvl1pPr>
          </a:lstStyle>
          <a:p>
            <a:r>
              <a:rPr lang="ja-JP" altLang="en-US" sz="4800">
                <a:latin typeface="Yu Gothic" panose="020B0400000000000000" pitchFamily="34" charset="-128"/>
                <a:ea typeface="Yu Gothic" panose="020B0400000000000000" pitchFamily="34" charset="-128"/>
              </a:rPr>
              <a:t>ロジカルシンキング</a:t>
            </a:r>
            <a:endParaRPr sz="4800"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59" name="・与えられたテーマに沿ってコンセプトを…"/>
          <p:cNvSpPr txBox="1"/>
          <p:nvPr/>
        </p:nvSpPr>
        <p:spPr>
          <a:xfrm>
            <a:off x="1006528" y="3139490"/>
            <a:ext cx="11718872" cy="557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/>
          <a:lstStyle/>
          <a:p>
            <a:pPr algn="l"/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一貫して筋が通った考え方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/>
            <a:endParaRPr lang="en-US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情報を、決められた枠組みに従って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整理分析する様々な手段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複雑な物事の因果関係の説明や</a:t>
            </a:r>
            <a:endParaRPr lang="en-US" altLang="ja-JP" sz="3600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  <a:p>
            <a:pPr algn="l" defTabSz="457200">
              <a:tabLst>
                <a:tab pos="444500" algn="l"/>
                <a:tab pos="889000" algn="l"/>
                <a:tab pos="1346200" algn="l"/>
                <a:tab pos="1790700" algn="l"/>
                <a:tab pos="2247900" algn="l"/>
                <a:tab pos="2692400" algn="l"/>
                <a:tab pos="3149600" algn="l"/>
                <a:tab pos="3594100" algn="l"/>
                <a:tab pos="4038600" algn="l"/>
                <a:tab pos="4495800" algn="l"/>
                <a:tab pos="47879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r>
              <a:rPr lang="ja-JP" altLang="en-US" sz="3600">
                <a:latin typeface="Yu Gothic Medium" panose="020B0400000000000000" pitchFamily="34" charset="-128"/>
                <a:ea typeface="Yu Gothic Medium" panose="020B0400000000000000" pitchFamily="34" charset="-128"/>
              </a:rPr>
              <a:t>問題の解決策を導きだす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lang="ja-JP" altLang="en-US" sz="360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0" name="・論理的に、様々な考え方を用い企画化、…"/>
          <p:cNvSpPr txBox="1"/>
          <p:nvPr/>
        </p:nvSpPr>
        <p:spPr>
          <a:xfrm>
            <a:off x="520700" y="4330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  <p:sp>
        <p:nvSpPr>
          <p:cNvPr id="161" name="・（行程）調査→分析→考察→資料作成→…"/>
          <p:cNvSpPr txBox="1"/>
          <p:nvPr/>
        </p:nvSpPr>
        <p:spPr>
          <a:xfrm>
            <a:off x="520700" y="6997700"/>
            <a:ext cx="12204700" cy="2590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800">
                <a:latin typeface="ヒラギノ丸ゴ Pro W4"/>
                <a:ea typeface="ヒラギノ丸ゴ Pro W4"/>
                <a:cs typeface="ヒラギノ丸ゴ Pro W4"/>
                <a:sym typeface="ヒラギノ丸ゴ Pro W4"/>
              </a:defRPr>
            </a:pPr>
            <a:endParaRPr b="1" dirty="0">
              <a:latin typeface="Yu Gothic Medium" panose="020B0400000000000000" pitchFamily="34" charset="-128"/>
              <a:ea typeface="Yu Gothic Medium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48584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Gill Sans"/>
        <a:ea typeface="Gill Sans"/>
        <a:cs typeface="Gill Sans"/>
      </a:majorFont>
      <a:minorFont>
        <a:latin typeface="ヒラギノ角ゴ Pro W3"/>
        <a:ea typeface="ヒラギノ角ゴ Pro W3"/>
        <a:cs typeface="ヒラギノ角ゴ Pro W3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ヒラギノ角ゴ Pro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ヒラギノ角ゴ Pro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Gill Sans"/>
        <a:ea typeface="Gill Sans"/>
        <a:cs typeface="Gill Sans"/>
      </a:majorFont>
      <a:minorFont>
        <a:latin typeface="ヒラギノ角ゴ Pro W3"/>
        <a:ea typeface="ヒラギノ角ゴ Pro W3"/>
        <a:cs typeface="ヒラギノ角ゴ Pro W3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ヒラギノ角ゴ Pro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ヒラギノ角ゴ Pro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EADE4346E2C1AA43B9C66C7897936102" ma:contentTypeVersion="4" ma:contentTypeDescription="新しいドキュメントを作成します。" ma:contentTypeScope="" ma:versionID="ccd547faef7da145a1fd54cc3aa49cb3">
  <xsd:schema xmlns:xsd="http://www.w3.org/2001/XMLSchema" xmlns:xs="http://www.w3.org/2001/XMLSchema" xmlns:p="http://schemas.microsoft.com/office/2006/metadata/properties" xmlns:ns2="ee89a22c-069b-4fd7-9d9e-f46f2dc678f4" xmlns:ns3="7df35afc-0f15-4f0b-b0f1-122d53a51c82" targetNamespace="http://schemas.microsoft.com/office/2006/metadata/properties" ma:root="true" ma:fieldsID="cc5ddc8b34c922b3919f87fa27c52ddb" ns2:_="" ns3:_="">
    <xsd:import namespace="ee89a22c-069b-4fd7-9d9e-f46f2dc678f4"/>
    <xsd:import namespace="7df35afc-0f15-4f0b-b0f1-122d53a51c8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89a22c-069b-4fd7-9d9e-f46f2dc678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f35afc-0f15-4f0b-b0f1-122d53a51c8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CE64309-C27E-45A6-8AE4-5377C1356BA5}">
  <ds:schemaRefs>
    <ds:schemaRef ds:uri="http://schemas.microsoft.com/office/2006/metadata/properties"/>
    <ds:schemaRef ds:uri="http://schemas.microsoft.com/office/infopath/2007/PartnerControls"/>
    <ds:schemaRef ds:uri="b681c2ec-7821-422b-bc40-f536d954db24"/>
    <ds:schemaRef ds:uri="e2cc94b3-fea0-4916-9259-39249b733e4f"/>
  </ds:schemaRefs>
</ds:datastoreItem>
</file>

<file path=customXml/itemProps2.xml><?xml version="1.0" encoding="utf-8"?>
<ds:datastoreItem xmlns:ds="http://schemas.openxmlformats.org/officeDocument/2006/customXml" ds:itemID="{87437CA3-F09D-4218-A538-AAB8B78D046C}"/>
</file>

<file path=customXml/itemProps3.xml><?xml version="1.0" encoding="utf-8"?>
<ds:datastoreItem xmlns:ds="http://schemas.openxmlformats.org/officeDocument/2006/customXml" ds:itemID="{F60E0D0B-3469-4415-BD14-719AE480322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1834</TotalTime>
  <Words>767</Words>
  <Application>Microsoft Macintosh PowerPoint</Application>
  <PresentationFormat>ユーザー設定</PresentationFormat>
  <Paragraphs>169</Paragraphs>
  <Slides>30</Slides>
  <Notes>21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30</vt:i4>
      </vt:variant>
    </vt:vector>
  </HeadingPairs>
  <TitlesOfParts>
    <vt:vector size="36" baseType="lpstr">
      <vt:lpstr>ヒラギノ角ゴ Pro W3</vt:lpstr>
      <vt:lpstr>ヒラギノ丸ゴ Pro W4</vt:lpstr>
      <vt:lpstr>Yu Gothic</vt:lpstr>
      <vt:lpstr>Yu Gothic Medium</vt:lpstr>
      <vt:lpstr>Helvetica</vt:lpstr>
      <vt:lpstr>Black</vt:lpstr>
      <vt:lpstr>コンセプトとは？</vt:lpstr>
      <vt:lpstr>PowerPoint プレゼンテーション</vt:lpstr>
      <vt:lpstr>コンセプトメイキング</vt:lpstr>
      <vt:lpstr>どの面で役立つのか</vt:lpstr>
      <vt:lpstr>PowerPoint プレゼンテーション</vt:lpstr>
      <vt:lpstr>コンセプト</vt:lpstr>
      <vt:lpstr>言葉の使い方</vt:lpstr>
      <vt:lpstr>PowerPoint プレゼンテーション</vt:lpstr>
      <vt:lpstr>ロジカルシンキング</vt:lpstr>
      <vt:lpstr>ロジカルシンキングのメリット</vt:lpstr>
      <vt:lpstr>ロジカルシンキングに使われるツール</vt:lpstr>
      <vt:lpstr>ロジカルシンキングに使われるツール</vt:lpstr>
      <vt:lpstr>PowerPoint プレゼンテーション</vt:lpstr>
      <vt:lpstr>コンセプト思考</vt:lpstr>
      <vt:lpstr>コンセプト思考</vt:lpstr>
      <vt:lpstr>PowerPoint プレゼンテーション</vt:lpstr>
      <vt:lpstr>PowerPoint プレゼンテーション</vt:lpstr>
      <vt:lpstr>コンセプト思考</vt:lpstr>
      <vt:lpstr>PowerPoint プレゼンテーション</vt:lpstr>
      <vt:lpstr>コンセプト思考</vt:lpstr>
      <vt:lpstr>PowerPoint プレゼンテーション</vt:lpstr>
      <vt:lpstr>コンセプト思考</vt:lpstr>
      <vt:lpstr>PowerPoint プレゼンテーション</vt:lpstr>
      <vt:lpstr>コンセプト思考</vt:lpstr>
      <vt:lpstr>PowerPoint プレゼンテーション</vt:lpstr>
      <vt:lpstr>コンセプト思考のメリット</vt:lpstr>
      <vt:lpstr>コンセプト思考が何の役に立つのか</vt:lpstr>
      <vt:lpstr>コンセプト思考が何の役に立つのか</vt:lpstr>
      <vt:lpstr>PowerPoint プレゼンテーション</vt:lpstr>
      <vt:lpstr>コンセプト思考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コンセプトとは？</dc:title>
  <cp:lastModifiedBy>TH-STAFF 小泉明彦</cp:lastModifiedBy>
  <cp:revision>29</cp:revision>
  <dcterms:modified xsi:type="dcterms:W3CDTF">2023-03-12T03:10:45Z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0x010100EADE4346E2C1AA43B9C66C7897936102</vt:lpwstr>
  </property>
</Properties>
</file>